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/Relationships>

</file>

<file path=ppt/media/image1.gif>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g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://regex101.com" TargetMode="External"/><Relationship Id="rId3" Type="http://schemas.openxmlformats.org/officeDocument/2006/relationships/hyperlink" Target="http://regexr.com" TargetMode="Externa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inan Artun 2022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Sinan Artun 2022</a:t>
            </a:r>
          </a:p>
        </p:txBody>
      </p:sp>
      <p:sp>
        <p:nvSpPr>
          <p:cNvPr id="152" name="Introduction to Regex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 to Regex</a:t>
            </a:r>
          </a:p>
        </p:txBody>
      </p:sp>
      <p:sp>
        <p:nvSpPr>
          <p:cNvPr id="153" name="Regular Expressions in a nutshell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Regular Expressions in a nutshell</a:t>
            </a:r>
          </a:p>
        </p:txBody>
      </p:sp>
      <p:pic>
        <p:nvPicPr>
          <p:cNvPr id="154" name="regex_horiz.jpg" descr="regex_horiz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96503" y="11011897"/>
            <a:ext cx="6680201" cy="1892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attern Nedir 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Pattern Nedir ? </a:t>
            </a:r>
          </a:p>
        </p:txBody>
      </p:sp>
      <p:sp>
        <p:nvSpPr>
          <p:cNvPr id="182" name="Kitap Cümleleri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1"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pPr>
            <a:r>
              <a:t>Kitap Cümleleri</a:t>
            </a:r>
          </a:p>
        </p:txBody>
      </p:sp>
      <p:pic>
        <p:nvPicPr>
          <p:cNvPr id="183" name="Screen Shot 2022-01-28 at 16.19.01.png" descr="Screen Shot 2022-01-28 at 16.19.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4242" y="6299061"/>
            <a:ext cx="23015516" cy="38471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Insanlar 10 ye ayrılır"/>
          <p:cNvSpPr txBox="1"/>
          <p:nvPr>
            <p:ph type="body" sz="half" idx="1"/>
          </p:nvPr>
        </p:nvSpPr>
        <p:spPr>
          <a:xfrm>
            <a:off x="1014045" y="3131015"/>
            <a:ext cx="21971001" cy="3874314"/>
          </a:xfrm>
          <a:prstGeom prst="rect">
            <a:avLst/>
          </a:prstGeom>
        </p:spPr>
        <p:txBody>
          <a:bodyPr/>
          <a:lstStyle/>
          <a:p>
            <a:pPr/>
            <a:r>
              <a:t>Insanlar 10 ye ayrılır </a:t>
            </a:r>
          </a:p>
        </p:txBody>
      </p:sp>
      <p:sp>
        <p:nvSpPr>
          <p:cNvPr id="186" name="binary bilenler ve digerleri"/>
          <p:cNvSpPr txBox="1"/>
          <p:nvPr/>
        </p:nvSpPr>
        <p:spPr>
          <a:xfrm>
            <a:off x="1206500" y="6933898"/>
            <a:ext cx="21971000" cy="3874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binary bilenler ve digerleri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189" name="\w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\w</a:t>
            </a:r>
          </a:p>
          <a:p>
            <a:pPr marL="698500" indent="-698500">
              <a:buSzPct val="123000"/>
              <a:buChar char="•"/>
            </a:pPr>
            <a:r>
              <a:t>a dan z ye, A dan Z ye, 0123456789, _ karakterlerini yakalar </a:t>
            </a:r>
            <a:br/>
            <a:r>
              <a:rPr b="1"/>
              <a:t>[ a-zA-Z0-9_ ]</a:t>
            </a:r>
          </a:p>
          <a:p>
            <a:pPr marL="698500" indent="-698500">
              <a:buSzPct val="123000"/>
              <a:buChar char="•"/>
            </a:pPr>
            <a:r>
              <a:t>ASCII (128) karakterleri ile sinirli yani türkce karakterleri yakalamaz</a:t>
            </a:r>
          </a:p>
          <a:p>
            <a:pPr marL="698500" indent="-698500">
              <a:buSzPct val="123000"/>
              <a:buChar char="•"/>
            </a:pPr>
            <a:r>
              <a:t>(türkce karakterler Extended ASCII (256) tablosunda )</a:t>
            </a:r>
          </a:p>
          <a:p>
            <a:pPr marL="698500" indent="-698500">
              <a:buSzPct val="123000"/>
              <a:buChar char="•"/>
            </a:pPr>
            <a:r>
              <a:t>java, C , Delphi, javascript, php =&gt; ASCII (128)</a:t>
            </a:r>
          </a:p>
          <a:p>
            <a:pPr marL="698500" indent="-698500">
              <a:buSzPct val="123000"/>
              <a:buChar char="•"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python</a:t>
            </a:r>
            <a:r>
              <a:t> =&gt; ASCII Extended (256)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192" name="\W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\W</a:t>
            </a:r>
          </a:p>
          <a:p>
            <a:pPr marL="698500" indent="-698500">
              <a:buSzPct val="123000"/>
              <a:buChar char="•"/>
            </a:pPr>
            <a:r>
              <a:t>a dan z ye, A dan Z ye, 0123456789, _ karakterleri haric diger karakterleri yakalar</a:t>
            </a:r>
          </a:p>
          <a:p>
            <a:pPr marL="698500" indent="-698500">
              <a:buSzPct val="123000"/>
              <a:buChar char="•"/>
            </a:pPr>
            <a:r>
              <a:t>java, C , Delphi, javascript, php ASCII (128)</a:t>
            </a:r>
          </a:p>
          <a:p>
            <a:pPr marL="698500" indent="-698500">
              <a:buSzPct val="123000"/>
              <a:buChar char="•"/>
            </a:pP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python</a:t>
            </a:r>
            <a:r>
              <a:t> ASCII Extended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195" name="\s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\s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bosluk, tab ve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yeni satir</a:t>
            </a:r>
            <a:r>
              <a:t> karakterlerini yakalar </a:t>
            </a:r>
            <a:r>
              <a:rPr b="1"/>
              <a:t>[space\t\r\n]</a:t>
            </a:r>
          </a:p>
          <a:p>
            <a:pPr marL="698500" indent="-698500">
              <a:buSzPct val="123000"/>
              <a:buChar char="•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198" name="\S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\S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bosluk, tab ve 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yeni satir</a:t>
            </a:r>
            <a:r>
              <a:t> karakterleri hariç yakalar </a:t>
            </a:r>
            <a:r>
              <a:rPr b="1"/>
              <a:t>[^space\t\r\n]</a:t>
            </a:r>
          </a:p>
          <a:p>
            <a:pPr marL="698500" indent="-698500">
              <a:buSzPct val="123000"/>
              <a:buChar char="•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01" name="\n\r (yeni satir)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 defTabSz="800735">
              <a:spcBef>
                <a:spcPts val="1700"/>
              </a:spcBef>
              <a:defRPr b="1" spc="-53" sz="5335"/>
            </a:pPr>
            <a:r>
              <a:t>\n\r (yeni satir) </a:t>
            </a:r>
          </a:p>
          <a:p>
            <a:pPr defTabSz="800735">
              <a:spcBef>
                <a:spcPts val="1700"/>
              </a:spcBef>
              <a:defRPr b="1" spc="-53" sz="5335"/>
            </a:pPr>
          </a:p>
          <a:p>
            <a:pPr marL="677545" indent="-677545" defTabSz="800735">
              <a:spcBef>
                <a:spcPts val="1700"/>
              </a:spcBef>
              <a:buSzPct val="123000"/>
              <a:buChar char="•"/>
              <a:defRPr spc="-53" sz="5335"/>
            </a:pPr>
            <a:r>
              <a:t>\r = carriage return</a:t>
            </a:r>
          </a:p>
          <a:p>
            <a:pPr marL="677545" indent="-677545" defTabSz="800735">
              <a:spcBef>
                <a:spcPts val="1700"/>
              </a:spcBef>
              <a:buSzPct val="123000"/>
              <a:buChar char="•"/>
              <a:defRPr spc="-53" sz="5335"/>
            </a:pPr>
            <a:r>
              <a:t>\n = line feed </a:t>
            </a:r>
          </a:p>
          <a:p>
            <a:pPr marL="677545" indent="-677545" defTabSz="800735">
              <a:spcBef>
                <a:spcPts val="1700"/>
              </a:spcBef>
              <a:buSzPct val="123000"/>
              <a:buChar char="•"/>
              <a:defRPr spc="-53" sz="5335"/>
            </a:pPr>
          </a:p>
          <a:p>
            <a:pPr marL="677545" indent="-677545" defTabSz="800735">
              <a:spcBef>
                <a:spcPts val="1700"/>
              </a:spcBef>
              <a:buSzPct val="123000"/>
              <a:buChar char="•"/>
              <a:defRPr spc="-53" sz="5335"/>
            </a:pPr>
          </a:p>
          <a:p>
            <a:pPr defTabSz="800735">
              <a:spcBef>
                <a:spcPts val="1700"/>
              </a:spcBef>
              <a:defRPr spc="-53" sz="5335"/>
            </a:pPr>
            <a:r>
              <a:t>Windows = \r\n</a:t>
            </a:r>
          </a:p>
          <a:p>
            <a:pPr defTabSz="800735">
              <a:spcBef>
                <a:spcPts val="1700"/>
              </a:spcBef>
              <a:defRPr spc="-53" sz="5335"/>
            </a:pPr>
            <a:r>
              <a:t>Linux = \n \r\n</a:t>
            </a:r>
          </a:p>
          <a:p>
            <a:pPr defTabSz="800735">
              <a:spcBef>
                <a:spcPts val="1700"/>
              </a:spcBef>
              <a:defRPr spc="-53" sz="5335"/>
            </a:pPr>
            <a:r>
              <a:t>Mac = \n</a:t>
            </a:r>
          </a:p>
        </p:txBody>
      </p:sp>
      <p:pic>
        <p:nvPicPr>
          <p:cNvPr id="202" name="typewriter.gif" descr="typewriter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33009" y="1115645"/>
            <a:ext cx="16188771" cy="979420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05" name="\d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\</a:t>
            </a:r>
            <a:r>
              <a:rPr b="0"/>
              <a:t>d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rakamlari yakalar </a:t>
            </a:r>
            <a:r>
              <a:rPr b="1"/>
              <a:t>[0-9]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08" name="\D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\</a:t>
            </a:r>
            <a:r>
              <a:rPr b="0"/>
              <a:t>D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rakam olmayanlari yakalar </a:t>
            </a:r>
            <a:r>
              <a:rPr b="1"/>
              <a:t>[^0-9]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11" name="+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+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bir onundeki ifadenin en az 1 defa ve daha fazla yakalanmasini saglar. onemli olan kisim en az bir defa calismali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Regex nedir ?"/>
          <p:cNvSpPr txBox="1"/>
          <p:nvPr>
            <p:ph type="body" idx="1"/>
          </p:nvPr>
        </p:nvSpPr>
        <p:spPr>
          <a:xfrm>
            <a:off x="1206500" y="1341187"/>
            <a:ext cx="21971000" cy="9391371"/>
          </a:xfrm>
          <a:prstGeom prst="rect">
            <a:avLst/>
          </a:prstGeom>
        </p:spPr>
        <p:txBody>
          <a:bodyPr/>
          <a:lstStyle/>
          <a:p>
            <a:pPr/>
            <a:r>
              <a:t>Regex nedir 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14" name="* (Asterisk)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* (Asterisk)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bir onundeki ifadenin 0 ve daha fazla yakalanmasini saglar.Hic calismasada patern bozulmaz devam eder.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17" name="{1,3}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{1,3}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bir onundeki ifadenin en az ve en cok kac defa yakalanmasini ifade eder {en_az=1 , en_cok=3}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20" name="[ ]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[ ]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liste olusturur. Listenin icindeki ifadeleri yakalar.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23" name="[^ ]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[^ ]</a:t>
            </a:r>
          </a:p>
          <a:p>
            <a:pPr>
              <a:defRPr b="1"/>
            </a:pP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negatif liste olusturur. Listenin icindeki ifadeler haric diger herseyi yakalar.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26" name=". (nokta)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. (nokta)</a:t>
            </a:r>
          </a:p>
          <a:p>
            <a:pPr>
              <a:defRPr b="1"/>
            </a:pP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yeni satir haric butun karakterleri yakalar </a:t>
            </a:r>
          </a:p>
          <a:p>
            <a:pPr marL="698500" indent="-698500">
              <a:buSzPct val="123000"/>
              <a:buChar char="•"/>
            </a:pPr>
            <a:r>
              <a:t>Genellikle </a:t>
            </a:r>
            <a:r>
              <a:rPr b="1"/>
              <a:t>.*</a:t>
            </a:r>
            <a:r>
              <a:t> kombinasyonu ile kullanılır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29" name="[\d\D]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[\d\D]</a:t>
            </a:r>
          </a:p>
          <a:p>
            <a:pPr>
              <a:defRPr b="1"/>
            </a:pP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digit yada digit olmayan yani noktanin yakalayamadigi yeni satir karakterinide yakalar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32" name="^ (Caret)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^ (Caret)</a:t>
            </a:r>
          </a:p>
          <a:p>
            <a:pPr>
              <a:defRPr b="1"/>
            </a:pP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metinin baslangic kurali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35" name="$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$ 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metin bitis kurali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38" name="( )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( )</a:t>
            </a:r>
          </a:p>
          <a:p>
            <a:pPr>
              <a:defRPr b="1"/>
            </a:pPr>
            <a:r>
              <a:t> 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capture group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41" name="| (Vertical bar, pipe)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| (Vertical bar, pipe)</a:t>
            </a:r>
          </a:p>
          <a:p>
            <a:pPr>
              <a:defRPr b="1"/>
            </a:pPr>
            <a:r>
              <a:t> 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onceki kosul yada sonraki kosuldan birisini calistirirsa devam eder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Screen Shot 2021-01-29 at 16.32.04.png" descr="Screen Shot 2021-01-29 at 16.32.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29480" y="531641"/>
            <a:ext cx="14091119" cy="119595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44" name="\ (Backslash, escape)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\ (Backslash, escape)</a:t>
            </a:r>
          </a:p>
          <a:p>
            <a:pPr>
              <a:defRPr b="1"/>
            </a:pPr>
            <a:r>
              <a:t> 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regex dilinde bir kuralı temsil eden karakter girmemiz gerektiğinde bunun bir kural degil bir karakter oldugunu belirtir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47" name="?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?</a:t>
            </a:r>
          </a:p>
          <a:p>
            <a:pPr>
              <a:defRPr b="1"/>
            </a:pPr>
            <a:r>
              <a:t> 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rPr b="1"/>
              <a:t>Optional</a:t>
            </a:r>
            <a:r>
              <a:t>: önündeki islemin 0 yada 1 defa calismasini kontrol eder. Yani olsada olur olmasada seklinde bir anlam ekler </a:t>
            </a:r>
          </a:p>
          <a:p>
            <a:pPr marL="698500" indent="-698500">
              <a:buSzPct val="123000"/>
              <a:buChar char="•"/>
            </a:pPr>
            <a:r>
              <a:rPr b="1"/>
              <a:t>Lazy (tembel)</a:t>
            </a:r>
            <a:r>
              <a:t>: kosulu saglayan en az karakteri yakalar. Bunun tam tersi ise greedy </a:t>
            </a:r>
          </a:p>
          <a:p>
            <a:pPr marL="698500" indent="-698500">
              <a:buSzPct val="123000"/>
              <a:buChar char="•"/>
            </a:pPr>
            <a:r>
              <a:rPr b="1"/>
              <a:t>Greedy</a:t>
            </a:r>
            <a:r>
              <a:t> (ac gözlü): ilk kosul saglansa bile limitleyici bir kosul onu durdurana kadar devam eder. (default)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50" name="(?=) Positive lookahead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(?=) Positive lookahead</a:t>
            </a:r>
          </a:p>
          <a:p>
            <a:pPr>
              <a:defRPr b="1"/>
            </a:pP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Esittir işaretinden sonra hangi karakter yada kelimeyi yazarsanız oraya kadar yakalar ve imleci bas tarafa getirir.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attern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Patterns</a:t>
            </a:r>
          </a:p>
        </p:txBody>
      </p:sp>
      <p:sp>
        <p:nvSpPr>
          <p:cNvPr id="253" name="(?&lt;=) Positive lookbehind (onemli)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(?&lt;=) Positive lookbehind (onemli)</a:t>
            </a:r>
          </a:p>
          <a:p>
            <a:pPr>
              <a:defRPr b="1"/>
            </a:pP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Esittir işaretinden sonra hangi karakter yada kelimeyi yazarsanız oraya kadar yakalar ve imleci son karakterin sag tarafına getirir.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Flag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Flags</a:t>
            </a:r>
          </a:p>
        </p:txBody>
      </p:sp>
      <p:sp>
        <p:nvSpPr>
          <p:cNvPr id="256" name="/g (global)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/g (global)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Bu flag açık degil ise ilk yakaladigi match ile islem sonlanır. </a:t>
            </a:r>
          </a:p>
          <a:p>
            <a:pPr marL="698500" indent="-698500">
              <a:buSzPct val="123000"/>
              <a:buChar char="•"/>
            </a:pPr>
            <a:r>
              <a:t>Açık ise elinden geleni ardına koymaz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Flag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Flags</a:t>
            </a:r>
          </a:p>
        </p:txBody>
      </p:sp>
      <p:sp>
        <p:nvSpPr>
          <p:cNvPr id="259" name="/i (insensitive)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/i (insensitive)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Bu flag açık ise büyük kucuk harf ayirt etmez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Flags"/>
          <p:cNvSpPr txBox="1"/>
          <p:nvPr>
            <p:ph type="title"/>
          </p:nvPr>
        </p:nvSpPr>
        <p:spPr>
          <a:xfrm>
            <a:off x="1206500" y="502136"/>
            <a:ext cx="21971000" cy="1435101"/>
          </a:xfrm>
          <a:prstGeom prst="rect">
            <a:avLst/>
          </a:prstGeom>
        </p:spPr>
        <p:txBody>
          <a:bodyPr/>
          <a:lstStyle/>
          <a:p>
            <a:pPr/>
            <a:r>
              <a:t>Flags</a:t>
            </a:r>
          </a:p>
        </p:txBody>
      </p:sp>
      <p:sp>
        <p:nvSpPr>
          <p:cNvPr id="262" name="/s (single line)…"/>
          <p:cNvSpPr txBox="1"/>
          <p:nvPr>
            <p:ph type="body" idx="1"/>
          </p:nvPr>
        </p:nvSpPr>
        <p:spPr>
          <a:xfrm>
            <a:off x="1206500" y="2199614"/>
            <a:ext cx="21971000" cy="10304902"/>
          </a:xfrm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/s (single line)</a:t>
            </a:r>
          </a:p>
          <a:p>
            <a:pPr>
              <a:defRPr b="1"/>
            </a:pPr>
          </a:p>
          <a:p>
            <a:pPr marL="698500" indent="-698500">
              <a:buSzPct val="123000"/>
              <a:buChar char="•"/>
            </a:pPr>
            <a:r>
              <a:t>Regexte nokta işareti yeni satirlari yakalamaz.</a:t>
            </a:r>
          </a:p>
          <a:p>
            <a:pPr marL="698500" indent="-698500">
              <a:buSzPct val="123000"/>
              <a:buChar char="•"/>
            </a:pPr>
            <a:r>
              <a:t>Bu flag açık ise yakalar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Welcome to real world"/>
          <p:cNvSpPr txBox="1"/>
          <p:nvPr>
            <p:ph type="title"/>
          </p:nvPr>
        </p:nvSpPr>
        <p:spPr>
          <a:xfrm>
            <a:off x="1206500" y="348172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Welcome to real world </a:t>
            </a:r>
          </a:p>
        </p:txBody>
      </p:sp>
      <p:sp>
        <p:nvSpPr>
          <p:cNvPr id="265" name="Log dosyası bilgisayarda gerceklesen olayların, hata kayıtlarının yazıldığı bir text dosyasıdır. (kaptanin seyir defteri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Log dosyası bilgisayarda gerceklesen olayların, hata kayıtlarının yazıldığı bir text dosyasıdır. (kaptanin seyir defteri)</a:t>
            </a:r>
          </a:p>
          <a:p>
            <a:pPr/>
            <a:r>
              <a:t>uzantısı genellikle log olarak oluşturulur. ( error.log )</a:t>
            </a:r>
          </a:p>
          <a:p>
            <a:pPr/>
            <a:r>
              <a:t>günlük olarak otomatik zip dosyası haline getirilip depolanabilir.</a:t>
            </a:r>
            <a:br/>
            <a:r>
              <a:t>auth_2020_05_20.log.zip</a:t>
            </a:r>
          </a:p>
        </p:txBody>
      </p:sp>
      <p:sp>
        <p:nvSpPr>
          <p:cNvPr id="266" name="log dosyası nedir"/>
          <p:cNvSpPr txBox="1"/>
          <p:nvPr/>
        </p:nvSpPr>
        <p:spPr>
          <a:xfrm>
            <a:off x="1206500" y="1870075"/>
            <a:ext cx="21971000" cy="190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5500"/>
            </a:lvl1pPr>
          </a:lstStyle>
          <a:p>
            <a:pPr/>
            <a:r>
              <a:t>log dosyası nedir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131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Screen Shot 2020-06-20 at 1.24.39 AM.png" descr="Screen Shot 2020-06-20 at 1.24.39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1609" y="591652"/>
            <a:ext cx="24507218" cy="119170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3131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Screen Shot 2020-06-20 at 6.00.59 AM.png" descr="Screen Shot 2020-06-20 at 6.00.59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927" y="5562127"/>
            <a:ext cx="24268146" cy="25917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creenshot 2020-11-02 at 12.41.21.png" descr="Screenshot 2020-11-02 at 12.41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1080" y="58422"/>
            <a:ext cx="23176834" cy="220179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hatalı giriş yapan kullanıcıların listesi ?( 8 satir 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pc="-186" sz="9300"/>
            </a:pPr>
            <a:r>
              <a:rPr spc="-178" sz="8900"/>
              <a:t>hatalı giriş yapan kullanıcıların listesi ?</a:t>
            </a:r>
            <a:r>
              <a:rPr baseline="-5999" spc="-102" sz="5100"/>
              <a:t>( 8 satir 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Yardimci sitel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Yardimci siteler</a:t>
            </a:r>
          </a:p>
        </p:txBody>
      </p:sp>
      <p:sp>
        <p:nvSpPr>
          <p:cNvPr id="275" name="regex101.com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r>
              <a:t> </a:t>
            </a:r>
            <a:r>
              <a:rPr>
                <a:hlinkClick r:id="rId2" invalidUrl="" action="" tgtFrame="" tooltip="" history="1" highlightClick="0" endSnd="0"/>
              </a:rPr>
              <a:t>regex101.com</a:t>
            </a:r>
          </a:p>
          <a:p>
            <a:pPr marL="228600" indent="-228600">
              <a:buSzPct val="100000"/>
              <a:buChar char="•"/>
            </a:pPr>
            <a:r>
              <a:t> </a:t>
            </a:r>
            <a:r>
              <a:rPr>
                <a:hlinkClick r:id="rId3" invalidUrl="" action="" tgtFrame="" tooltip="" history="1" highlightClick="0" endSnd="0"/>
              </a:rPr>
              <a:t>regexr.com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Screen Shot 2020-08-23 at 4.08.46 AM.png" descr="Screen Shot 2020-08-23 at 4.08.46 AM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076456" y="414738"/>
            <a:ext cx="18231088" cy="137160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Screenshot 2020-11-02 at 12.41.21.png" descr="Screenshot 2020-11-02 at 12.41.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32108" y="1366263"/>
            <a:ext cx="12999722" cy="12349737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Alt yapı onemli"/>
          <p:cNvSpPr txBox="1"/>
          <p:nvPr/>
        </p:nvSpPr>
        <p:spPr>
          <a:xfrm>
            <a:off x="8744565" y="450822"/>
            <a:ext cx="4111448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Alt yapı onemli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gular Expre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Regular Expression</a:t>
            </a:r>
          </a:p>
        </p:txBody>
      </p:sp>
      <p:sp>
        <p:nvSpPr>
          <p:cNvPr id="166" name="Düzenli ifadeler, regexp, regex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Düzenli ifadeler, reg</a:t>
            </a:r>
            <a:r>
              <a:rPr>
                <a:solidFill>
                  <a:schemeClr val="accent5">
                    <a:lumOff val="-29866"/>
                  </a:schemeClr>
                </a:solidFill>
              </a:rPr>
              <a:t>exp</a:t>
            </a:r>
            <a:r>
              <a:t>, regex</a:t>
            </a:r>
          </a:p>
        </p:txBody>
      </p:sp>
      <p:sp>
        <p:nvSpPr>
          <p:cNvPr id="167" name="Bir metin içerisinden belirli kurallara uyan alt metinler elde etmek için kullanılan bir dildir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r>
              <a:t> Bir metin içerisinden belirli kurallara uyan alt metinler elde etmek için kullanılan bir dildir.</a:t>
            </a:r>
          </a:p>
          <a:p>
            <a:pPr marL="228600" indent="-228600">
              <a:buSzPct val="100000"/>
              <a:buChar char="•"/>
            </a:pPr>
            <a:r>
              <a:t> Modern yazılım dillerinin tamamında vardır</a:t>
            </a:r>
          </a:p>
          <a:p>
            <a:pPr marL="228600" indent="-228600">
              <a:buSzPct val="100000"/>
              <a:buChar char="•"/>
            </a:pPr>
            <a:r>
              <a:t> yapı olarak sql diline benzer, almak istediğimiz veriyi database’den degil de text dosyasından çeker </a:t>
            </a:r>
          </a:p>
          <a:p>
            <a:pPr marL="228600" indent="-228600">
              <a:buSzPct val="100000"/>
              <a:buChar char="•"/>
            </a:pPr>
            <a:r>
              <a:t> orta zorlukta ( 6/10) bir dildir.</a:t>
            </a:r>
          </a:p>
          <a:p>
            <a:pPr marL="228600" indent="-228600">
              <a:buSzPct val="100000"/>
              <a:buChar char="•"/>
            </a:pPr>
            <a:r>
              <a:t> NLP yapilmaz :(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Regular Expre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Regular Expression</a:t>
            </a:r>
          </a:p>
        </p:txBody>
      </p:sp>
      <p:sp>
        <p:nvSpPr>
          <p:cNvPr id="170" name="Nerede Kullanılır ?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Nerede Kullanılır ?</a:t>
            </a:r>
          </a:p>
        </p:txBody>
      </p:sp>
      <p:sp>
        <p:nvSpPr>
          <p:cNvPr id="171" name="Pattern (desen, kalip) olan string verilerd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r>
              <a:t>Pattern (desen, kalip) olan string verilerde</a:t>
            </a:r>
          </a:p>
          <a:p>
            <a:pPr marL="609600" indent="-228600">
              <a:buSzPct val="100000"/>
              <a:buAutoNum type="arabicPeriod" startAt="1"/>
            </a:pPr>
            <a:r>
              <a:t> Log kayıtları, web scrap, streaming data </a:t>
            </a:r>
          </a:p>
          <a:p>
            <a:pPr marL="609600" indent="-228600">
              <a:buSzPct val="100000"/>
              <a:buAutoNum type="arabicPeriod" startAt="1"/>
            </a:pPr>
            <a:r>
              <a:t> SQL query (0|1)</a:t>
            </a:r>
          </a:p>
          <a:p>
            <a:pPr marL="609600" indent="-228600">
              <a:buSzPct val="100000"/>
              <a:buAutoNum type="arabicPeriod" startAt="1"/>
            </a:pPr>
            <a:r>
              <a:t> Find and replace</a:t>
            </a:r>
          </a:p>
          <a:p>
            <a:pPr marL="609600" indent="-228600">
              <a:buSzPct val="100000"/>
              <a:buAutoNum type="arabicPeriod" startAt="1"/>
            </a:pPr>
            <a:r>
              <a:t> User input validation</a:t>
            </a:r>
          </a:p>
          <a:p>
            <a:pPr marL="609600" indent="-228600">
              <a:buSzPct val="100000"/>
              <a:buAutoNum type="arabicPeriod" startAt="1"/>
            </a:pPr>
            <a:r>
              <a:t> Code refactoring</a:t>
            </a:r>
          </a:p>
          <a:p>
            <a:pPr marL="609600" indent="-228600">
              <a:buSzPct val="100000"/>
              <a:buAutoNum type="arabicPeriod" startAt="1"/>
            </a:pPr>
            <a:r>
              <a:t> Data manipulation  01/21/2022 -&gt; 2022-01-21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attern Nedir 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Pattern Nedir ? </a:t>
            </a:r>
          </a:p>
        </p:txBody>
      </p:sp>
      <p:sp>
        <p:nvSpPr>
          <p:cNvPr id="174" name="(Desen , kalıp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1"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pPr>
            <a:r>
              <a:t>(Desen , kalıp)</a:t>
            </a:r>
          </a:p>
        </p:txBody>
      </p:sp>
      <p:sp>
        <p:nvSpPr>
          <p:cNvPr id="175" name="Gelen datanın belirli bir yapısı olması gerekir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buChar char="•"/>
            </a:pPr>
            <a:r>
              <a:t> Gelen datanın belirli bir yapısı olması gerekir. </a:t>
            </a:r>
          </a:p>
          <a:p>
            <a:pPr marL="228600" indent="-228600">
              <a:buSzPct val="100000"/>
              <a:buChar char="•"/>
            </a:pPr>
            <a:r>
              <a:t> Kitap cümleleri gibi string verilerde herhangi bir pattern bulunmaz.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attern Nedir 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Pattern Nedir ? </a:t>
            </a:r>
          </a:p>
        </p:txBody>
      </p:sp>
      <p:sp>
        <p:nvSpPr>
          <p:cNvPr id="178" name="Log kayıtları ornek (Linux Authentication Log)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1"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pPr>
            <a:r>
              <a:t>Log kayıtları ornek (Linux Authentication Log)</a:t>
            </a:r>
          </a:p>
        </p:txBody>
      </p:sp>
      <p:pic>
        <p:nvPicPr>
          <p:cNvPr id="179" name="Screen Shot 2022-01-28 at 16.24.36.png" descr="Screen Shot 2022-01-28 at 16.24.3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5993" y="4948036"/>
            <a:ext cx="23572014" cy="60825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